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57" r:id="rId4"/>
    <p:sldId id="261" r:id="rId5"/>
    <p:sldId id="262" r:id="rId6"/>
    <p:sldId id="263" r:id="rId7"/>
    <p:sldId id="264" r:id="rId8"/>
    <p:sldId id="268" r:id="rId9"/>
    <p:sldId id="269" r:id="rId10"/>
    <p:sldId id="265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134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CA12F-A709-412F-BD3B-DEFAE42AC011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922D1-5F6E-483C-9DDF-0C17E10B3F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11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Intention is to get the market trends and analyze the layoffs.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922D1-5F6E-483C-9DDF-0C17E10B3F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24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C52499DA-BFEF-F12A-4A66-E255B634FB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57975" y="6210300"/>
            <a:ext cx="24860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8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BAE869-167B-1DD0-70B7-B112EE325BD8}"/>
              </a:ext>
            </a:extLst>
          </p:cNvPr>
          <p:cNvSpPr/>
          <p:nvPr userDrawn="1"/>
        </p:nvSpPr>
        <p:spPr>
          <a:xfrm>
            <a:off x="34504" y="34504"/>
            <a:ext cx="9066362" cy="6788989"/>
          </a:xfrm>
          <a:custGeom>
            <a:avLst/>
            <a:gdLst>
              <a:gd name="connsiteX0" fmla="*/ 0 w 9066362"/>
              <a:gd name="connsiteY0" fmla="*/ 0 h 6788989"/>
              <a:gd name="connsiteX1" fmla="*/ 475984 w 9066362"/>
              <a:gd name="connsiteY1" fmla="*/ 0 h 6788989"/>
              <a:gd name="connsiteX2" fmla="*/ 770641 w 9066362"/>
              <a:gd name="connsiteY2" fmla="*/ 0 h 6788989"/>
              <a:gd name="connsiteX3" fmla="*/ 1518616 w 9066362"/>
              <a:gd name="connsiteY3" fmla="*/ 0 h 6788989"/>
              <a:gd name="connsiteX4" fmla="*/ 1994600 w 9066362"/>
              <a:gd name="connsiteY4" fmla="*/ 0 h 6788989"/>
              <a:gd name="connsiteX5" fmla="*/ 2470584 w 9066362"/>
              <a:gd name="connsiteY5" fmla="*/ 0 h 6788989"/>
              <a:gd name="connsiteX6" fmla="*/ 3218559 w 9066362"/>
              <a:gd name="connsiteY6" fmla="*/ 0 h 6788989"/>
              <a:gd name="connsiteX7" fmla="*/ 3603879 w 9066362"/>
              <a:gd name="connsiteY7" fmla="*/ 0 h 6788989"/>
              <a:gd name="connsiteX8" fmla="*/ 4351854 w 9066362"/>
              <a:gd name="connsiteY8" fmla="*/ 0 h 6788989"/>
              <a:gd name="connsiteX9" fmla="*/ 5099829 w 9066362"/>
              <a:gd name="connsiteY9" fmla="*/ 0 h 6788989"/>
              <a:gd name="connsiteX10" fmla="*/ 5666476 w 9066362"/>
              <a:gd name="connsiteY10" fmla="*/ 0 h 6788989"/>
              <a:gd name="connsiteX11" fmla="*/ 6414451 w 9066362"/>
              <a:gd name="connsiteY11" fmla="*/ 0 h 6788989"/>
              <a:gd name="connsiteX12" fmla="*/ 6890435 w 9066362"/>
              <a:gd name="connsiteY12" fmla="*/ 0 h 6788989"/>
              <a:gd name="connsiteX13" fmla="*/ 7366419 w 9066362"/>
              <a:gd name="connsiteY13" fmla="*/ 0 h 6788989"/>
              <a:gd name="connsiteX14" fmla="*/ 8023730 w 9066362"/>
              <a:gd name="connsiteY14" fmla="*/ 0 h 6788989"/>
              <a:gd name="connsiteX15" fmla="*/ 8499714 w 9066362"/>
              <a:gd name="connsiteY15" fmla="*/ 0 h 6788989"/>
              <a:gd name="connsiteX16" fmla="*/ 9066362 w 9066362"/>
              <a:gd name="connsiteY16" fmla="*/ 0 h 6788989"/>
              <a:gd name="connsiteX17" fmla="*/ 9066362 w 9066362"/>
              <a:gd name="connsiteY17" fmla="*/ 701529 h 6788989"/>
              <a:gd name="connsiteX18" fmla="*/ 9066362 w 9066362"/>
              <a:gd name="connsiteY18" fmla="*/ 1335168 h 6788989"/>
              <a:gd name="connsiteX19" fmla="*/ 9066362 w 9066362"/>
              <a:gd name="connsiteY19" fmla="*/ 1968807 h 6788989"/>
              <a:gd name="connsiteX20" fmla="*/ 9066362 w 9066362"/>
              <a:gd name="connsiteY20" fmla="*/ 2330886 h 6788989"/>
              <a:gd name="connsiteX21" fmla="*/ 9066362 w 9066362"/>
              <a:gd name="connsiteY21" fmla="*/ 2760856 h 6788989"/>
              <a:gd name="connsiteX22" fmla="*/ 9066362 w 9066362"/>
              <a:gd name="connsiteY22" fmla="*/ 3394494 h 6788989"/>
              <a:gd name="connsiteX23" fmla="*/ 9066362 w 9066362"/>
              <a:gd name="connsiteY23" fmla="*/ 3892354 h 6788989"/>
              <a:gd name="connsiteX24" fmla="*/ 9066362 w 9066362"/>
              <a:gd name="connsiteY24" fmla="*/ 4322323 h 6788989"/>
              <a:gd name="connsiteX25" fmla="*/ 9066362 w 9066362"/>
              <a:gd name="connsiteY25" fmla="*/ 4955962 h 6788989"/>
              <a:gd name="connsiteX26" fmla="*/ 9066362 w 9066362"/>
              <a:gd name="connsiteY26" fmla="*/ 5521711 h 6788989"/>
              <a:gd name="connsiteX27" fmla="*/ 9066362 w 9066362"/>
              <a:gd name="connsiteY27" fmla="*/ 6087460 h 6788989"/>
              <a:gd name="connsiteX28" fmla="*/ 9066362 w 9066362"/>
              <a:gd name="connsiteY28" fmla="*/ 6788989 h 6788989"/>
              <a:gd name="connsiteX29" fmla="*/ 8409051 w 9066362"/>
              <a:gd name="connsiteY29" fmla="*/ 6788989 h 6788989"/>
              <a:gd name="connsiteX30" fmla="*/ 8023730 w 9066362"/>
              <a:gd name="connsiteY30" fmla="*/ 6788989 h 6788989"/>
              <a:gd name="connsiteX31" fmla="*/ 7366419 w 9066362"/>
              <a:gd name="connsiteY31" fmla="*/ 6788989 h 6788989"/>
              <a:gd name="connsiteX32" fmla="*/ 7071762 w 9066362"/>
              <a:gd name="connsiteY32" fmla="*/ 6788989 h 6788989"/>
              <a:gd name="connsiteX33" fmla="*/ 6414451 w 9066362"/>
              <a:gd name="connsiteY33" fmla="*/ 6788989 h 6788989"/>
              <a:gd name="connsiteX34" fmla="*/ 6029131 w 9066362"/>
              <a:gd name="connsiteY34" fmla="*/ 6788989 h 6788989"/>
              <a:gd name="connsiteX35" fmla="*/ 5734474 w 9066362"/>
              <a:gd name="connsiteY35" fmla="*/ 6788989 h 6788989"/>
              <a:gd name="connsiteX36" fmla="*/ 5349154 w 9066362"/>
              <a:gd name="connsiteY36" fmla="*/ 6788989 h 6788989"/>
              <a:gd name="connsiteX37" fmla="*/ 4691842 w 9066362"/>
              <a:gd name="connsiteY37" fmla="*/ 6788989 h 6788989"/>
              <a:gd name="connsiteX38" fmla="*/ 4306522 w 9066362"/>
              <a:gd name="connsiteY38" fmla="*/ 6788989 h 6788989"/>
              <a:gd name="connsiteX39" fmla="*/ 4011865 w 9066362"/>
              <a:gd name="connsiteY39" fmla="*/ 6788989 h 6788989"/>
              <a:gd name="connsiteX40" fmla="*/ 3626545 w 9066362"/>
              <a:gd name="connsiteY40" fmla="*/ 6788989 h 6788989"/>
              <a:gd name="connsiteX41" fmla="*/ 3150561 w 9066362"/>
              <a:gd name="connsiteY41" fmla="*/ 6788989 h 6788989"/>
              <a:gd name="connsiteX42" fmla="*/ 2583913 w 9066362"/>
              <a:gd name="connsiteY42" fmla="*/ 6788989 h 6788989"/>
              <a:gd name="connsiteX43" fmla="*/ 2198593 w 9066362"/>
              <a:gd name="connsiteY43" fmla="*/ 6788989 h 6788989"/>
              <a:gd name="connsiteX44" fmla="*/ 1450618 w 9066362"/>
              <a:gd name="connsiteY44" fmla="*/ 6788989 h 6788989"/>
              <a:gd name="connsiteX45" fmla="*/ 883970 w 9066362"/>
              <a:gd name="connsiteY45" fmla="*/ 6788989 h 6788989"/>
              <a:gd name="connsiteX46" fmla="*/ 0 w 9066362"/>
              <a:gd name="connsiteY46" fmla="*/ 6788989 h 6788989"/>
              <a:gd name="connsiteX47" fmla="*/ 0 w 9066362"/>
              <a:gd name="connsiteY47" fmla="*/ 6155350 h 6788989"/>
              <a:gd name="connsiteX48" fmla="*/ 0 w 9066362"/>
              <a:gd name="connsiteY48" fmla="*/ 5589601 h 6788989"/>
              <a:gd name="connsiteX49" fmla="*/ 0 w 9066362"/>
              <a:gd name="connsiteY49" fmla="*/ 5091742 h 6788989"/>
              <a:gd name="connsiteX50" fmla="*/ 0 w 9066362"/>
              <a:gd name="connsiteY50" fmla="*/ 4458103 h 6788989"/>
              <a:gd name="connsiteX51" fmla="*/ 0 w 9066362"/>
              <a:gd name="connsiteY51" fmla="*/ 3892354 h 6788989"/>
              <a:gd name="connsiteX52" fmla="*/ 0 w 9066362"/>
              <a:gd name="connsiteY52" fmla="*/ 3190825 h 6788989"/>
              <a:gd name="connsiteX53" fmla="*/ 0 w 9066362"/>
              <a:gd name="connsiteY53" fmla="*/ 2489296 h 6788989"/>
              <a:gd name="connsiteX54" fmla="*/ 0 w 9066362"/>
              <a:gd name="connsiteY54" fmla="*/ 1855657 h 6788989"/>
              <a:gd name="connsiteX55" fmla="*/ 0 w 9066362"/>
              <a:gd name="connsiteY55" fmla="*/ 1222018 h 6788989"/>
              <a:gd name="connsiteX56" fmla="*/ 0 w 9066362"/>
              <a:gd name="connsiteY56" fmla="*/ 588379 h 6788989"/>
              <a:gd name="connsiteX57" fmla="*/ 0 w 9066362"/>
              <a:gd name="connsiteY57" fmla="*/ 0 h 6788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9066362" h="6788989" extrusionOk="0">
                <a:moveTo>
                  <a:pt x="0" y="0"/>
                </a:moveTo>
                <a:cubicBezTo>
                  <a:pt x="233442" y="-32140"/>
                  <a:pt x="274669" y="30352"/>
                  <a:pt x="475984" y="0"/>
                </a:cubicBezTo>
                <a:cubicBezTo>
                  <a:pt x="677299" y="-30352"/>
                  <a:pt x="680053" y="28066"/>
                  <a:pt x="770641" y="0"/>
                </a:cubicBezTo>
                <a:cubicBezTo>
                  <a:pt x="861229" y="-28066"/>
                  <a:pt x="1271965" y="81410"/>
                  <a:pt x="1518616" y="0"/>
                </a:cubicBezTo>
                <a:cubicBezTo>
                  <a:pt x="1765267" y="-81410"/>
                  <a:pt x="1766614" y="8732"/>
                  <a:pt x="1994600" y="0"/>
                </a:cubicBezTo>
                <a:cubicBezTo>
                  <a:pt x="2222586" y="-8732"/>
                  <a:pt x="2331690" y="52317"/>
                  <a:pt x="2470584" y="0"/>
                </a:cubicBezTo>
                <a:cubicBezTo>
                  <a:pt x="2609478" y="-52317"/>
                  <a:pt x="2982961" y="40879"/>
                  <a:pt x="3218559" y="0"/>
                </a:cubicBezTo>
                <a:cubicBezTo>
                  <a:pt x="3454158" y="-40879"/>
                  <a:pt x="3426024" y="39987"/>
                  <a:pt x="3603879" y="0"/>
                </a:cubicBezTo>
                <a:cubicBezTo>
                  <a:pt x="3781734" y="-39987"/>
                  <a:pt x="4039137" y="29076"/>
                  <a:pt x="4351854" y="0"/>
                </a:cubicBezTo>
                <a:cubicBezTo>
                  <a:pt x="4664571" y="-29076"/>
                  <a:pt x="4876690" y="67009"/>
                  <a:pt x="5099829" y="0"/>
                </a:cubicBezTo>
                <a:cubicBezTo>
                  <a:pt x="5322969" y="-67009"/>
                  <a:pt x="5473703" y="11199"/>
                  <a:pt x="5666476" y="0"/>
                </a:cubicBezTo>
                <a:cubicBezTo>
                  <a:pt x="5859249" y="-11199"/>
                  <a:pt x="6224659" y="14259"/>
                  <a:pt x="6414451" y="0"/>
                </a:cubicBezTo>
                <a:cubicBezTo>
                  <a:pt x="6604243" y="-14259"/>
                  <a:pt x="6791407" y="39741"/>
                  <a:pt x="6890435" y="0"/>
                </a:cubicBezTo>
                <a:cubicBezTo>
                  <a:pt x="6989463" y="-39741"/>
                  <a:pt x="7216743" y="41406"/>
                  <a:pt x="7366419" y="0"/>
                </a:cubicBezTo>
                <a:cubicBezTo>
                  <a:pt x="7516095" y="-41406"/>
                  <a:pt x="7821640" y="47977"/>
                  <a:pt x="8023730" y="0"/>
                </a:cubicBezTo>
                <a:cubicBezTo>
                  <a:pt x="8225820" y="-47977"/>
                  <a:pt x="8267428" y="9763"/>
                  <a:pt x="8499714" y="0"/>
                </a:cubicBezTo>
                <a:cubicBezTo>
                  <a:pt x="8732000" y="-9763"/>
                  <a:pt x="8951535" y="4795"/>
                  <a:pt x="9066362" y="0"/>
                </a:cubicBezTo>
                <a:cubicBezTo>
                  <a:pt x="9149524" y="241810"/>
                  <a:pt x="9042287" y="427900"/>
                  <a:pt x="9066362" y="701529"/>
                </a:cubicBezTo>
                <a:cubicBezTo>
                  <a:pt x="9090437" y="975158"/>
                  <a:pt x="9038675" y="1181239"/>
                  <a:pt x="9066362" y="1335168"/>
                </a:cubicBezTo>
                <a:cubicBezTo>
                  <a:pt x="9094049" y="1489097"/>
                  <a:pt x="8991511" y="1665181"/>
                  <a:pt x="9066362" y="1968807"/>
                </a:cubicBezTo>
                <a:cubicBezTo>
                  <a:pt x="9141213" y="2272433"/>
                  <a:pt x="9048609" y="2237588"/>
                  <a:pt x="9066362" y="2330886"/>
                </a:cubicBezTo>
                <a:cubicBezTo>
                  <a:pt x="9084115" y="2424184"/>
                  <a:pt x="9042524" y="2566078"/>
                  <a:pt x="9066362" y="2760856"/>
                </a:cubicBezTo>
                <a:cubicBezTo>
                  <a:pt x="9090200" y="2955634"/>
                  <a:pt x="9038641" y="3227273"/>
                  <a:pt x="9066362" y="3394494"/>
                </a:cubicBezTo>
                <a:cubicBezTo>
                  <a:pt x="9094083" y="3561715"/>
                  <a:pt x="9028158" y="3750466"/>
                  <a:pt x="9066362" y="3892354"/>
                </a:cubicBezTo>
                <a:cubicBezTo>
                  <a:pt x="9104566" y="4034242"/>
                  <a:pt x="9048851" y="4232075"/>
                  <a:pt x="9066362" y="4322323"/>
                </a:cubicBezTo>
                <a:cubicBezTo>
                  <a:pt x="9083873" y="4412571"/>
                  <a:pt x="9025673" y="4758795"/>
                  <a:pt x="9066362" y="4955962"/>
                </a:cubicBezTo>
                <a:cubicBezTo>
                  <a:pt x="9107051" y="5153129"/>
                  <a:pt x="9053031" y="5340481"/>
                  <a:pt x="9066362" y="5521711"/>
                </a:cubicBezTo>
                <a:cubicBezTo>
                  <a:pt x="9079693" y="5702941"/>
                  <a:pt x="9063401" y="5891265"/>
                  <a:pt x="9066362" y="6087460"/>
                </a:cubicBezTo>
                <a:cubicBezTo>
                  <a:pt x="9069323" y="6283655"/>
                  <a:pt x="9040793" y="6625419"/>
                  <a:pt x="9066362" y="6788989"/>
                </a:cubicBezTo>
                <a:cubicBezTo>
                  <a:pt x="8931617" y="6811131"/>
                  <a:pt x="8694390" y="6738568"/>
                  <a:pt x="8409051" y="6788989"/>
                </a:cubicBezTo>
                <a:cubicBezTo>
                  <a:pt x="8123712" y="6839410"/>
                  <a:pt x="8166638" y="6749873"/>
                  <a:pt x="8023730" y="6788989"/>
                </a:cubicBezTo>
                <a:cubicBezTo>
                  <a:pt x="7880822" y="6828105"/>
                  <a:pt x="7674041" y="6752692"/>
                  <a:pt x="7366419" y="6788989"/>
                </a:cubicBezTo>
                <a:cubicBezTo>
                  <a:pt x="7058797" y="6825286"/>
                  <a:pt x="7158968" y="6761513"/>
                  <a:pt x="7071762" y="6788989"/>
                </a:cubicBezTo>
                <a:cubicBezTo>
                  <a:pt x="6984556" y="6816465"/>
                  <a:pt x="6661235" y="6755172"/>
                  <a:pt x="6414451" y="6788989"/>
                </a:cubicBezTo>
                <a:cubicBezTo>
                  <a:pt x="6167667" y="6822806"/>
                  <a:pt x="6132991" y="6768202"/>
                  <a:pt x="6029131" y="6788989"/>
                </a:cubicBezTo>
                <a:cubicBezTo>
                  <a:pt x="5925271" y="6809776"/>
                  <a:pt x="5808087" y="6783033"/>
                  <a:pt x="5734474" y="6788989"/>
                </a:cubicBezTo>
                <a:cubicBezTo>
                  <a:pt x="5660861" y="6794945"/>
                  <a:pt x="5450549" y="6785501"/>
                  <a:pt x="5349154" y="6788989"/>
                </a:cubicBezTo>
                <a:cubicBezTo>
                  <a:pt x="5247759" y="6792477"/>
                  <a:pt x="4916089" y="6730455"/>
                  <a:pt x="4691842" y="6788989"/>
                </a:cubicBezTo>
                <a:cubicBezTo>
                  <a:pt x="4467595" y="6847523"/>
                  <a:pt x="4462333" y="6787578"/>
                  <a:pt x="4306522" y="6788989"/>
                </a:cubicBezTo>
                <a:cubicBezTo>
                  <a:pt x="4150711" y="6790400"/>
                  <a:pt x="4074587" y="6785417"/>
                  <a:pt x="4011865" y="6788989"/>
                </a:cubicBezTo>
                <a:cubicBezTo>
                  <a:pt x="3949143" y="6792561"/>
                  <a:pt x="3800852" y="6787171"/>
                  <a:pt x="3626545" y="6788989"/>
                </a:cubicBezTo>
                <a:cubicBezTo>
                  <a:pt x="3452238" y="6790807"/>
                  <a:pt x="3337962" y="6760836"/>
                  <a:pt x="3150561" y="6788989"/>
                </a:cubicBezTo>
                <a:cubicBezTo>
                  <a:pt x="2963160" y="6817142"/>
                  <a:pt x="2777545" y="6788420"/>
                  <a:pt x="2583913" y="6788989"/>
                </a:cubicBezTo>
                <a:cubicBezTo>
                  <a:pt x="2390281" y="6789558"/>
                  <a:pt x="2373968" y="6766047"/>
                  <a:pt x="2198593" y="6788989"/>
                </a:cubicBezTo>
                <a:cubicBezTo>
                  <a:pt x="2023218" y="6811931"/>
                  <a:pt x="1785149" y="6776082"/>
                  <a:pt x="1450618" y="6788989"/>
                </a:cubicBezTo>
                <a:cubicBezTo>
                  <a:pt x="1116088" y="6801896"/>
                  <a:pt x="1034154" y="6755564"/>
                  <a:pt x="883970" y="6788989"/>
                </a:cubicBezTo>
                <a:cubicBezTo>
                  <a:pt x="733786" y="6822414"/>
                  <a:pt x="318869" y="6736493"/>
                  <a:pt x="0" y="6788989"/>
                </a:cubicBezTo>
                <a:cubicBezTo>
                  <a:pt x="-40341" y="6631155"/>
                  <a:pt x="44084" y="6385569"/>
                  <a:pt x="0" y="6155350"/>
                </a:cubicBezTo>
                <a:cubicBezTo>
                  <a:pt x="-44084" y="5925131"/>
                  <a:pt x="53338" y="5773151"/>
                  <a:pt x="0" y="5589601"/>
                </a:cubicBezTo>
                <a:cubicBezTo>
                  <a:pt x="-53338" y="5406051"/>
                  <a:pt x="31230" y="5260468"/>
                  <a:pt x="0" y="5091742"/>
                </a:cubicBezTo>
                <a:cubicBezTo>
                  <a:pt x="-31230" y="4923016"/>
                  <a:pt x="40515" y="4718489"/>
                  <a:pt x="0" y="4458103"/>
                </a:cubicBezTo>
                <a:cubicBezTo>
                  <a:pt x="-40515" y="4197717"/>
                  <a:pt x="397" y="4062990"/>
                  <a:pt x="0" y="3892354"/>
                </a:cubicBezTo>
                <a:cubicBezTo>
                  <a:pt x="-397" y="3721718"/>
                  <a:pt x="49563" y="3341986"/>
                  <a:pt x="0" y="3190825"/>
                </a:cubicBezTo>
                <a:cubicBezTo>
                  <a:pt x="-49563" y="3039664"/>
                  <a:pt x="51287" y="2753335"/>
                  <a:pt x="0" y="2489296"/>
                </a:cubicBezTo>
                <a:cubicBezTo>
                  <a:pt x="-51287" y="2225257"/>
                  <a:pt x="8115" y="2035250"/>
                  <a:pt x="0" y="1855657"/>
                </a:cubicBezTo>
                <a:cubicBezTo>
                  <a:pt x="-8115" y="1676064"/>
                  <a:pt x="65774" y="1355510"/>
                  <a:pt x="0" y="1222018"/>
                </a:cubicBezTo>
                <a:cubicBezTo>
                  <a:pt x="-65774" y="1088526"/>
                  <a:pt x="72200" y="754741"/>
                  <a:pt x="0" y="588379"/>
                </a:cubicBezTo>
                <a:cubicBezTo>
                  <a:pt x="-72200" y="422017"/>
                  <a:pt x="18545" y="138002"/>
                  <a:pt x="0" y="0"/>
                </a:cubicBez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31233C-FD59-DF02-D46E-08D2D6DB4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15746"/>
            <a:ext cx="8229600" cy="41838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Abadi" panose="020B0604020104020204" pitchFamily="34" charset="0"/>
              </a:rPr>
              <a:t>LaGuardia Community College</a:t>
            </a:r>
          </a:p>
          <a:p>
            <a:pPr marL="0" indent="0" algn="ctr">
              <a:buNone/>
            </a:pPr>
            <a:r>
              <a:rPr lang="en-US" sz="3600" dirty="0">
                <a:latin typeface="Abadi" panose="020B0604020104020204" pitchFamily="34" charset="0"/>
              </a:rPr>
              <a:t>Data Analytics Academy</a:t>
            </a:r>
          </a:p>
          <a:p>
            <a:pPr marL="0" indent="0" algn="ctr">
              <a:buNone/>
            </a:pPr>
            <a:endParaRPr lang="en-US" sz="4000" dirty="0">
              <a:latin typeface="Abadi" panose="020B0604020104020204" pitchFamily="34" charset="0"/>
            </a:endParaRPr>
          </a:p>
          <a:p>
            <a:pPr marL="0" indent="0" algn="ctr">
              <a:buNone/>
            </a:pPr>
            <a:r>
              <a:rPr lang="en-US" sz="3600" dirty="0">
                <a:latin typeface="Abadi" panose="020B0604020104020204" pitchFamily="34" charset="0"/>
              </a:rPr>
              <a:t>Capstone Project – Layoffs in US</a:t>
            </a:r>
          </a:p>
          <a:p>
            <a:pPr marL="0" indent="0" algn="ctr">
              <a:buNone/>
            </a:pPr>
            <a:r>
              <a:rPr lang="en-US" sz="3600" b="1" dirty="0">
                <a:latin typeface="Abadi" panose="020B0604020104020204" pitchFamily="34" charset="0"/>
              </a:rPr>
              <a:t>David Pilli</a:t>
            </a:r>
          </a:p>
          <a:p>
            <a:pPr marL="0" indent="0" algn="ctr">
              <a:buNone/>
            </a:pPr>
            <a:r>
              <a:rPr lang="en-US" sz="2800" dirty="0">
                <a:latin typeface="Abadi" panose="020B0604020104020204" pitchFamily="34" charset="0"/>
              </a:rPr>
              <a:t>06.02.2025</a:t>
            </a:r>
            <a:endParaRPr lang="en-US" sz="4000" dirty="0">
              <a:latin typeface="Abadi" panose="020B0604020104020204" pitchFamily="34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8481BEF2-4797-F936-BB80-951283B798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28987" y="5938711"/>
            <a:ext cx="2486025" cy="6477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latin typeface="Abadi" panose="020B0604020104020204" pitchFamily="34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81913"/>
            <a:ext cx="8229600" cy="1828800"/>
          </a:xfrm>
        </p:spPr>
        <p:txBody>
          <a:bodyPr>
            <a:normAutofit fontScale="47500" lnSpcReduction="20000"/>
          </a:bodyPr>
          <a:lstStyle/>
          <a:p>
            <a:r>
              <a:rPr dirty="0">
                <a:latin typeface="Abadi" panose="020B0604020104020204" pitchFamily="34" charset="0"/>
              </a:rPr>
              <a:t>The tech industry experienced the highest layoffs. These trends help understand industry stability and job market shifts.</a:t>
            </a:r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E-Commerce and Saas are the most affected Industries with 18000 layoffs</a:t>
            </a:r>
          </a:p>
          <a:p>
            <a:r>
              <a:rPr lang="en-US" dirty="0">
                <a:latin typeface="Abadi" panose="020B0604020104020204" pitchFamily="34" charset="0"/>
              </a:rPr>
              <a:t>Seattle has more layoffs across all industries – 20314</a:t>
            </a:r>
          </a:p>
          <a:p>
            <a:r>
              <a:rPr lang="en-US" dirty="0">
                <a:latin typeface="Abadi" panose="020B0604020104020204" pitchFamily="34" charset="0"/>
              </a:rPr>
              <a:t>January 2023 is the most affected month where there were 30341 layoffs across all industries.</a:t>
            </a:r>
          </a:p>
          <a:p>
            <a:r>
              <a:rPr lang="en-US" dirty="0">
                <a:latin typeface="Abadi" panose="020B0604020104020204" pitchFamily="34" charset="0"/>
              </a:rPr>
              <a:t>Since there is lack of data, predicting the Job market trend is difficult.</a:t>
            </a:r>
          </a:p>
          <a:p>
            <a:pPr marL="0" indent="0">
              <a:buNone/>
            </a:pPr>
            <a:endParaRPr dirty="0"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E795331-476D-E6F5-06F1-3CCD46DA3AE8}"/>
              </a:ext>
            </a:extLst>
          </p:cNvPr>
          <p:cNvSpPr txBox="1">
            <a:spLocks/>
          </p:cNvSpPr>
          <p:nvPr/>
        </p:nvSpPr>
        <p:spPr>
          <a:xfrm>
            <a:off x="457200" y="300348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Abadi" panose="020B0604020104020204" pitchFamily="34" charset="0"/>
              </a:rPr>
              <a:t>Next Steps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8E59DB-A485-915D-E8E3-934D96D83A4B}"/>
              </a:ext>
            </a:extLst>
          </p:cNvPr>
          <p:cNvSpPr txBox="1"/>
          <p:nvPr/>
        </p:nvSpPr>
        <p:spPr>
          <a:xfrm>
            <a:off x="749808" y="4132456"/>
            <a:ext cx="76718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Get the data from WARN (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Worker adjustment and retraining notification</a:t>
            </a:r>
            <a:r>
              <a:rPr lang="en-US" dirty="0">
                <a:latin typeface="Abadi" panose="020B0604020104020204" pitchFamily="34" charset="0"/>
              </a:rPr>
              <a:t>) Database and more insights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559E77E-5256-CF03-A054-854513D55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B4B9B-46B3-FB4A-1E64-6202544FF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06358"/>
            <a:ext cx="8229600" cy="1143000"/>
          </a:xfrm>
        </p:spPr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Thank You!</a:t>
            </a:r>
            <a:endParaRPr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671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3111ED9-B83F-75BF-3FC0-17571C082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56166-9328-0F0E-BDF6-4C50F2BAB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badi" panose="020B0604020104020204" pitchFamily="34" charset="0"/>
              </a:rPr>
              <a:t>Capstone 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337B6-080C-99E9-1AA4-3423E1EC0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7862"/>
            <a:ext cx="8229600" cy="2276856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Abadi" panose="020B0604020104020204" pitchFamily="34" charset="0"/>
              </a:rPr>
              <a:t>To Predict Future Job Market trends.</a:t>
            </a:r>
          </a:p>
          <a:p>
            <a:r>
              <a:rPr lang="en-US" dirty="0">
                <a:latin typeface="Abadi" panose="020B0604020104020204" pitchFamily="34" charset="0"/>
              </a:rPr>
              <a:t>This project analyzes layoffs across industries in the U.S. </a:t>
            </a:r>
          </a:p>
          <a:p>
            <a:r>
              <a:rPr lang="en-US" dirty="0">
                <a:latin typeface="Abadi" panose="020B0604020104020204" pitchFamily="34" charset="0"/>
              </a:rPr>
              <a:t>Used a Dataset from Kaggle.</a:t>
            </a:r>
            <a:br>
              <a:rPr lang="en-US" dirty="0">
                <a:latin typeface="Abadi" panose="020B0604020104020204" pitchFamily="34" charset="0"/>
              </a:rPr>
            </a:br>
            <a:endParaRPr lang="en-US" dirty="0">
              <a:latin typeface="Abadi" panose="020B0604020104020204" pitchFamily="34" charset="0"/>
            </a:endParaRPr>
          </a:p>
          <a:p>
            <a:pPr marL="0" indent="0" algn="ctr">
              <a:buNone/>
            </a:pPr>
            <a:r>
              <a:rPr lang="en-US" sz="1600" b="1" dirty="0">
                <a:solidFill>
                  <a:srgbClr val="008000"/>
                </a:solidFill>
                <a:effectLst/>
                <a:latin typeface="Abadi" panose="020B0604020104020204" pitchFamily="34" charset="0"/>
              </a:rPr>
              <a:t>Dataset Source: https://www.kaggle.com/datasets/salimwid/layoffs-2022</a:t>
            </a:r>
            <a:endParaRPr lang="en-US" sz="1600" b="1" dirty="0">
              <a:solidFill>
                <a:srgbClr val="000000"/>
              </a:solidFill>
              <a:effectLst/>
              <a:latin typeface="Abadi" panose="020B0604020104020204" pitchFamily="34" charset="0"/>
            </a:endParaRPr>
          </a:p>
          <a:p>
            <a:pPr marL="0" indent="0">
              <a:buNone/>
            </a:pPr>
            <a:endParaRPr dirty="0">
              <a:latin typeface="Abadi" panose="020B0604020104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CFFF08A-F913-C8FE-79E8-EFE73BE04E76}"/>
              </a:ext>
            </a:extLst>
          </p:cNvPr>
          <p:cNvSpPr txBox="1">
            <a:spLocks/>
          </p:cNvSpPr>
          <p:nvPr/>
        </p:nvSpPr>
        <p:spPr>
          <a:xfrm>
            <a:off x="752856" y="3870770"/>
            <a:ext cx="7769352" cy="179851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900" dirty="0">
                <a:latin typeface="Abadi" panose="020B0604020104020204" pitchFamily="34" charset="0"/>
              </a:rPr>
              <a:t>Dataset Insights</a:t>
            </a:r>
          </a:p>
          <a:p>
            <a:pPr marL="0" indent="0">
              <a:buNone/>
            </a:pPr>
            <a:r>
              <a:rPr lang="en-US" sz="2900" dirty="0">
                <a:solidFill>
                  <a:srgbClr val="000000"/>
                </a:solidFill>
                <a:latin typeface="Abadi" panose="020B0604020104020204" pitchFamily="34" charset="0"/>
              </a:rPr>
              <a:t>Dataset Contains 9 Columns and 489 Rows</a:t>
            </a:r>
          </a:p>
          <a:p>
            <a:pPr marL="0" indent="0">
              <a:buNone/>
            </a:pPr>
            <a:r>
              <a:rPr lang="en-US" sz="2900" dirty="0">
                <a:solidFill>
                  <a:srgbClr val="000000"/>
                </a:solidFill>
                <a:latin typeface="Abadi" panose="020B0604020104020204" pitchFamily="34" charset="0"/>
              </a:rPr>
              <a:t>13 months data from January ‘22 to January ‘23</a:t>
            </a:r>
            <a:endParaRPr lang="en-US" sz="2900" b="1" dirty="0">
              <a:solidFill>
                <a:srgbClr val="000000"/>
              </a:solidFill>
              <a:latin typeface="Abadi" panose="020B0604020104020204" pitchFamily="34" charset="0"/>
            </a:endParaRPr>
          </a:p>
          <a:p>
            <a:endParaRPr lang="en-US" sz="1400" b="1" dirty="0">
              <a:solidFill>
                <a:srgbClr val="000000"/>
              </a:solidFill>
              <a:latin typeface="Abadi" panose="020B0604020104020204" pitchFamily="34" charset="0"/>
            </a:endParaRPr>
          </a:p>
          <a:p>
            <a:pPr marL="0" indent="0">
              <a:buFont typeface="Arial"/>
              <a:buNone/>
            </a:pP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845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737360"/>
          </a:xfrm>
        </p:spPr>
        <p:txBody>
          <a:bodyPr/>
          <a:lstStyle/>
          <a:p>
            <a:r>
              <a:rPr dirty="0">
                <a:latin typeface="Abadi" panose="020B0604020104020204" pitchFamily="34" charset="0"/>
              </a:rPr>
              <a:t>Imported necessary Python libraries like </a:t>
            </a:r>
            <a:r>
              <a:rPr lang="en-US" dirty="0">
                <a:latin typeface="Abadi" panose="020B0604020104020204" pitchFamily="34" charset="0"/>
              </a:rPr>
              <a:t>p</a:t>
            </a:r>
            <a:r>
              <a:rPr dirty="0">
                <a:latin typeface="Abadi" panose="020B0604020104020204" pitchFamily="34" charset="0"/>
              </a:rPr>
              <a:t>andas, matplotlib, seaborn, etc. to process data and visualize trends.</a:t>
            </a:r>
            <a:r>
              <a:rPr lang="en-US" dirty="0">
                <a:latin typeface="Abadi" panose="020B0604020104020204" pitchFamily="34" charset="0"/>
              </a:rPr>
              <a:t> </a:t>
            </a:r>
            <a:endParaRPr dirty="0">
              <a:latin typeface="Abadi" panose="020B0604020104020204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22BF71C-5885-EE5D-0DF6-D58D8E97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badi" panose="020B0604020104020204" pitchFamily="34" charset="0"/>
              </a:rPr>
              <a:t>Methodologies: Imports &amp; Data Prep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A3CDCD1-1D77-E5BD-8C76-581349353120}"/>
              </a:ext>
            </a:extLst>
          </p:cNvPr>
          <p:cNvSpPr txBox="1">
            <a:spLocks/>
          </p:cNvSpPr>
          <p:nvPr/>
        </p:nvSpPr>
        <p:spPr>
          <a:xfrm>
            <a:off x="457200" y="3599116"/>
            <a:ext cx="8229600" cy="1143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badi" panose="020B0604020104020204" pitchFamily="34" charset="0"/>
              </a:rPr>
              <a:t>Loaded the csv file into a Pandas </a:t>
            </a:r>
            <a:r>
              <a:rPr lang="en-US" dirty="0" err="1">
                <a:latin typeface="Abadi" panose="020B0604020104020204" pitchFamily="34" charset="0"/>
              </a:rPr>
              <a:t>DataFrame</a:t>
            </a:r>
            <a:r>
              <a:rPr lang="en-US" dirty="0">
                <a:latin typeface="Abadi" panose="020B0604020104020204" pitchFamily="34" charset="0"/>
              </a:rPr>
              <a:t> for analysis.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FE5DF69-1320-58DC-2303-EEFB05F464E9}"/>
              </a:ext>
            </a:extLst>
          </p:cNvPr>
          <p:cNvSpPr txBox="1">
            <a:spLocks/>
          </p:cNvSpPr>
          <p:nvPr/>
        </p:nvSpPr>
        <p:spPr>
          <a:xfrm>
            <a:off x="457200" y="469512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badi" panose="020B0604020104020204" pitchFamily="34" charset="0"/>
              </a:rPr>
              <a:t>Cleaned missing and non-numeric values from key columns and grouped data by industry.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1589AE5-124A-4C86-84B8-725C0E5FF28C}"/>
              </a:ext>
            </a:extLst>
          </p:cNvPr>
          <p:cNvSpPr txBox="1">
            <a:spLocks/>
          </p:cNvSpPr>
          <p:nvPr/>
        </p:nvSpPr>
        <p:spPr>
          <a:xfrm>
            <a:off x="457200" y="3004757"/>
            <a:ext cx="8229600" cy="1143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badi" panose="020B0604020104020204" pitchFamily="34" charset="0"/>
              </a:rPr>
              <a:t>Tableau for Visualization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Abadi" panose="020B0604020104020204" pitchFamily="34" charset="0"/>
              </a:rPr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5024"/>
            <a:ext cx="8229600" cy="4525963"/>
          </a:xfrm>
        </p:spPr>
        <p:txBody>
          <a:bodyPr/>
          <a:lstStyle/>
          <a:p>
            <a:r>
              <a:rPr dirty="0">
                <a:latin typeface="Abadi" panose="020B0604020104020204" pitchFamily="34" charset="0"/>
              </a:rPr>
              <a:t>Generated descriptive statistics and identified top industries by average layoffs.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A0CADA-0438-84A7-662B-C6D57BF92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918" y="2582526"/>
            <a:ext cx="3858163" cy="39057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latin typeface="Abadi" panose="020B0604020104020204" pitchFamily="34" charset="0"/>
              </a:rPr>
              <a:t>Visualization: Layoffs by Industry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958" y="1254558"/>
            <a:ext cx="8229600" cy="1143001"/>
          </a:xfrm>
        </p:spPr>
        <p:txBody>
          <a:bodyPr/>
          <a:lstStyle/>
          <a:p>
            <a:pPr marL="0" indent="0">
              <a:buNone/>
            </a:pPr>
            <a:r>
              <a:rPr dirty="0">
                <a:latin typeface="Abadi" panose="020B0604020104020204" pitchFamily="34" charset="0"/>
              </a:rPr>
              <a:t>Created a bar chart showing total layoffs for the top 10 industries.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0F772A-CF9F-39FB-B3FB-CFB7C93F3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21" y="2538551"/>
            <a:ext cx="8663558" cy="368500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badi" panose="020B0604020104020204" pitchFamily="34" charset="0"/>
              </a:rPr>
              <a:t>Vi</a:t>
            </a:r>
            <a:r>
              <a:rPr sz="3600" dirty="0">
                <a:latin typeface="Abadi" panose="020B0604020104020204" pitchFamily="34" charset="0"/>
              </a:rPr>
              <a:t>sualization: Layoffs by 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>
                <a:latin typeface="Abadi" panose="020B0604020104020204" pitchFamily="34" charset="0"/>
              </a:rPr>
              <a:t>Created a bar chart showing total layoffs by top 10 headquarter locations.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A358B9-096D-4692-3E61-0FC8446E5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" y="2794079"/>
            <a:ext cx="8549640" cy="351464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latin typeface="Abadi" panose="020B0604020104020204" pitchFamily="34" charset="0"/>
              </a:rPr>
              <a:t>Time Series: Layoffs Over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7592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dirty="0">
                <a:latin typeface="Abadi" panose="020B0604020104020204" pitchFamily="34" charset="0"/>
              </a:rPr>
              <a:t>Plotted total layoffs by month to identify trends across all industries.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E8F4BA-A590-FDA6-07A0-41191078C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912" y="2675709"/>
            <a:ext cx="5980176" cy="28746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600A429-1F59-79DD-4003-D2AFC1EA9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A3324-32B4-7335-165B-F7F85FF6A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dirty="0">
                <a:latin typeface="Abadi" panose="020B0604020104020204" pitchFamily="34" charset="0"/>
              </a:rPr>
              <a:t>Time Series: </a:t>
            </a:r>
            <a:r>
              <a:rPr lang="en-US" sz="3600" dirty="0">
                <a:latin typeface="Abadi" panose="020B0604020104020204" pitchFamily="34" charset="0"/>
              </a:rPr>
              <a:t>Tableau Dashboard</a:t>
            </a:r>
            <a:endParaRPr sz="3600" dirty="0">
              <a:latin typeface="Abadi" panose="020B06040201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F14E71-1C4E-5640-DE6D-A77387ACB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456" y="1259457"/>
            <a:ext cx="6894576" cy="532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726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63BD7CF-110D-4F3F-F5FF-104C803C7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FF1F3-67B6-5550-EF5C-B80F775A7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47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>
                <a:latin typeface="Abadi" panose="020B0604020104020204" pitchFamily="34" charset="0"/>
              </a:rPr>
              <a:t>Layoffs by Location</a:t>
            </a:r>
            <a:r>
              <a:rPr sz="3600" dirty="0">
                <a:latin typeface="Abadi" panose="020B0604020104020204" pitchFamily="34" charset="0"/>
              </a:rPr>
              <a:t>: </a:t>
            </a:r>
            <a:r>
              <a:rPr lang="en-US" sz="3600" dirty="0">
                <a:latin typeface="Abadi" panose="020B0604020104020204" pitchFamily="34" charset="0"/>
              </a:rPr>
              <a:t>Tableau Dashboard</a:t>
            </a:r>
            <a:endParaRPr sz="3600" dirty="0">
              <a:latin typeface="Abadi" panose="020B06040201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4661EB-5AB6-49DE-4D5F-219A07801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741" y="1175305"/>
            <a:ext cx="6846517" cy="540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981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319</Words>
  <Application>Microsoft Office PowerPoint</Application>
  <PresentationFormat>On-screen Show (4:3)</PresentationFormat>
  <Paragraphs>40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Abadi</vt:lpstr>
      <vt:lpstr>Aptos</vt:lpstr>
      <vt:lpstr>Arial</vt:lpstr>
      <vt:lpstr>Calibri</vt:lpstr>
      <vt:lpstr>Google Sans</vt:lpstr>
      <vt:lpstr>Office Theme</vt:lpstr>
      <vt:lpstr>PowerPoint Presentation</vt:lpstr>
      <vt:lpstr>Capstone Project Overview</vt:lpstr>
      <vt:lpstr>Methodologies: Imports &amp; Data Prep</vt:lpstr>
      <vt:lpstr>Statistical Analysis</vt:lpstr>
      <vt:lpstr>Visualization: Layoffs by Industry</vt:lpstr>
      <vt:lpstr>Visualization: Layoffs by Location</vt:lpstr>
      <vt:lpstr>Time Series: Layoffs Over Time</vt:lpstr>
      <vt:lpstr>Time Series: Tableau Dashboard</vt:lpstr>
      <vt:lpstr>Layoffs by Location: Tableau Dashboard</vt:lpstr>
      <vt:lpstr>Conclusion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Pilli, David Emmanuel</cp:lastModifiedBy>
  <cp:revision>8</cp:revision>
  <dcterms:created xsi:type="dcterms:W3CDTF">2013-01-27T09:14:16Z</dcterms:created>
  <dcterms:modified xsi:type="dcterms:W3CDTF">2025-06-02T23:05:28Z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882f12-421b-44e0-be57-0bd76256c3e5_Enabled">
    <vt:lpwstr>true</vt:lpwstr>
  </property>
  <property fmtid="{D5CDD505-2E9C-101B-9397-08002B2CF9AE}" pid="3" name="MSIP_Label_f4882f12-421b-44e0-be57-0bd76256c3e5_SetDate">
    <vt:lpwstr>2025-05-29T13:34:22Z</vt:lpwstr>
  </property>
  <property fmtid="{D5CDD505-2E9C-101B-9397-08002B2CF9AE}" pid="4" name="MSIP_Label_f4882f12-421b-44e0-be57-0bd76256c3e5_Method">
    <vt:lpwstr>Standard</vt:lpwstr>
  </property>
  <property fmtid="{D5CDD505-2E9C-101B-9397-08002B2CF9AE}" pid="5" name="MSIP_Label_f4882f12-421b-44e0-be57-0bd76256c3e5_Name">
    <vt:lpwstr>General Business Data</vt:lpwstr>
  </property>
  <property fmtid="{D5CDD505-2E9C-101B-9397-08002B2CF9AE}" pid="6" name="MSIP_Label_f4882f12-421b-44e0-be57-0bd76256c3e5_SiteId">
    <vt:lpwstr>7697727b-2a23-4f42-a66c-02ef2bb7fd6b</vt:lpwstr>
  </property>
  <property fmtid="{D5CDD505-2E9C-101B-9397-08002B2CF9AE}" pid="7" name="MSIP_Label_f4882f12-421b-44e0-be57-0bd76256c3e5_ActionId">
    <vt:lpwstr>d9b3f115-f0a3-430a-ba55-eb3427eac975</vt:lpwstr>
  </property>
  <property fmtid="{D5CDD505-2E9C-101B-9397-08002B2CF9AE}" pid="8" name="MSIP_Label_f4882f12-421b-44e0-be57-0bd76256c3e5_ContentBits">
    <vt:lpwstr>0</vt:lpwstr>
  </property>
  <property fmtid="{D5CDD505-2E9C-101B-9397-08002B2CF9AE}" pid="9" name="MSIP_Label_f4882f12-421b-44e0-be57-0bd76256c3e5_Tag">
    <vt:lpwstr>10, 3, 0, 1</vt:lpwstr>
  </property>
</Properties>
</file>

<file path=docProps/thumbnail.jpeg>
</file>